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1"/>
  </p:notes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Adirek Sans" charset="1" panose="00000000000000000000"/>
      <p:regular r:id="rId12"/>
    </p:embeddedFont>
    <p:embeddedFont>
      <p:font typeface="Adirek Sans Bold" charset="1" panose="00000000000000000000"/>
      <p:regular r:id="rId13"/>
    </p:embeddedFont>
    <p:embeddedFont>
      <p:font typeface="Adirek Sans Italics" charset="1" panose="00000000000000000000"/>
      <p:regular r:id="rId14"/>
    </p:embeddedFont>
    <p:embeddedFont>
      <p:font typeface="Adirek Sans Bold Italics" charset="1" panose="00000000000000000000"/>
      <p:regular r:id="rId15"/>
    </p:embeddedFont>
    <p:embeddedFont>
      <p:font typeface="Adirek Sans Thin" charset="1" panose="00000000000000000000"/>
      <p:regular r:id="rId16"/>
    </p:embeddedFont>
    <p:embeddedFont>
      <p:font typeface="Adirek Sans Thin Italics" charset="1" panose="00000000000000000000"/>
      <p:regular r:id="rId17"/>
    </p:embeddedFont>
    <p:embeddedFont>
      <p:font typeface="Adirek Sans Light" charset="1" panose="00000000000000000000"/>
      <p:regular r:id="rId18"/>
    </p:embeddedFont>
    <p:embeddedFont>
      <p:font typeface="Adirek Sans Light Italics" charset="1" panose="00000000000000000000"/>
      <p:regular r:id="rId19"/>
    </p:embeddedFont>
    <p:embeddedFont>
      <p:font typeface="Adirek Sans Medium" charset="1" panose="00000000000000000000"/>
      <p:regular r:id="rId20"/>
    </p:embeddedFont>
    <p:embeddedFont>
      <p:font typeface="Adirek Sans Medium Italics" charset="1" panose="00000000000000000000"/>
      <p:regular r:id="rId21"/>
    </p:embeddedFont>
    <p:embeddedFont>
      <p:font typeface="Adirek Sans Semi-Bold" charset="1" panose="00000000000000000000"/>
      <p:regular r:id="rId22"/>
    </p:embeddedFont>
    <p:embeddedFont>
      <p:font typeface="Adirek Sans Semi-Bold Italics" charset="1" panose="00000000000000000000"/>
      <p:regular r:id="rId23"/>
    </p:embeddedFont>
    <p:embeddedFont>
      <p:font typeface="Adirek Sans Ultra-Bold" charset="1" panose="00000000000000000000"/>
      <p:regular r:id="rId24"/>
    </p:embeddedFont>
    <p:embeddedFont>
      <p:font typeface="Adirek Sans Ultra-Bold Italics" charset="1" panose="00000000000000000000"/>
      <p:regular r:id="rId25"/>
    </p:embeddedFont>
    <p:embeddedFont>
      <p:font typeface="Adirek Sans Heavy" charset="1" panose="00000000000000000000"/>
      <p:regular r:id="rId26"/>
    </p:embeddedFont>
    <p:embeddedFont>
      <p:font typeface="Adirek Sans Heavy Italics" charset="1" panose="00000000000000000000"/>
      <p:regular r:id="rId27"/>
    </p:embeddedFont>
    <p:embeddedFont>
      <p:font typeface="Montserrat" charset="1" panose="00000500000000000000"/>
      <p:regular r:id="rId28"/>
    </p:embeddedFont>
    <p:embeddedFont>
      <p:font typeface="Montserrat Bold" charset="1" panose="00000800000000000000"/>
      <p:regular r:id="rId29"/>
    </p:embeddedFont>
    <p:embeddedFont>
      <p:font typeface="Montserrat Italics" charset="1" panose="00000500000000000000"/>
      <p:regular r:id="rId30"/>
    </p:embeddedFont>
    <p:embeddedFont>
      <p:font typeface="Montserrat Bold Italics" charset="1" panose="00000800000000000000"/>
      <p:regular r:id="rId31"/>
    </p:embeddedFont>
    <p:embeddedFont>
      <p:font typeface="Montserrat Thin" charset="1" panose="00000300000000000000"/>
      <p:regular r:id="rId32"/>
    </p:embeddedFont>
    <p:embeddedFont>
      <p:font typeface="Montserrat Thin Italics" charset="1" panose="00000300000000000000"/>
      <p:regular r:id="rId33"/>
    </p:embeddedFont>
    <p:embeddedFont>
      <p:font typeface="Montserrat Extra-Light" charset="1" panose="00000300000000000000"/>
      <p:regular r:id="rId34"/>
    </p:embeddedFont>
    <p:embeddedFont>
      <p:font typeface="Montserrat Extra-Light Italics" charset="1" panose="00000300000000000000"/>
      <p:regular r:id="rId35"/>
    </p:embeddedFont>
    <p:embeddedFont>
      <p:font typeface="Montserrat Light" charset="1" panose="00000400000000000000"/>
      <p:regular r:id="rId36"/>
    </p:embeddedFont>
    <p:embeddedFont>
      <p:font typeface="Montserrat Light Italics" charset="1" panose="00000400000000000000"/>
      <p:regular r:id="rId37"/>
    </p:embeddedFont>
    <p:embeddedFont>
      <p:font typeface="Montserrat Medium" charset="1" panose="00000600000000000000"/>
      <p:regular r:id="rId38"/>
    </p:embeddedFont>
    <p:embeddedFont>
      <p:font typeface="Montserrat Medium Italics" charset="1" panose="00000600000000000000"/>
      <p:regular r:id="rId39"/>
    </p:embeddedFont>
    <p:embeddedFont>
      <p:font typeface="Montserrat Semi-Bold" charset="1" panose="00000700000000000000"/>
      <p:regular r:id="rId40"/>
    </p:embeddedFont>
    <p:embeddedFont>
      <p:font typeface="Montserrat Semi-Bold Italics" charset="1" panose="00000700000000000000"/>
      <p:regular r:id="rId41"/>
    </p:embeddedFont>
    <p:embeddedFont>
      <p:font typeface="Montserrat Ultra-Bold" charset="1" panose="00000900000000000000"/>
      <p:regular r:id="rId42"/>
    </p:embeddedFont>
    <p:embeddedFont>
      <p:font typeface="Montserrat Ultra-Bold Italics" charset="1" panose="00000900000000000000"/>
      <p:regular r:id="rId43"/>
    </p:embeddedFont>
    <p:embeddedFont>
      <p:font typeface="Montserrat Heavy" charset="1" panose="00000A00000000000000"/>
      <p:regular r:id="rId44"/>
    </p:embeddedFont>
    <p:embeddedFont>
      <p:font typeface="Montserrat Heavy Italics" charset="1" panose="00000A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notesMasters/notesMaster1.xml" Type="http://schemas.openxmlformats.org/officeDocument/2006/relationships/notesMaster"/><Relationship Id="rId62" Target="theme/theme2.xml" Type="http://schemas.openxmlformats.org/officeDocument/2006/relationships/theme"/><Relationship Id="rId63" Target="notesSlides/notesSlide1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Need redristicting </a:t>
            </a:r>
          </a:p>
          <a:p>
            <a:r>
              <a:rPr lang="en-US"/>
              <a:t>Invest in gifted programs in lower income areas such as IB, AP, and gate </a:t>
            </a:r>
          </a:p>
          <a:p>
            <a:r>
              <a:rPr lang="en-US"/>
              <a:t>Districts need to convert as many of their schools into magnets </a:t>
            </a:r>
          </a:p>
          <a:p>
            <a:r>
              <a:rPr lang="en-US"/>
              <a:t>Essentially, investment is required to transform educational institutions and elevate them in order to give students the diverse environment needed to create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F8R1qZRus.mp4" Type="http://schemas.openxmlformats.org/officeDocument/2006/relationships/video"/><Relationship Id="rId4" Target="../media/VAF8R1qZRus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7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28194" t="-31385" r="0" b="-20454"/>
            </a:stretch>
          </a:blipFill>
        </p:spPr>
      </p:sp>
      <p:sp>
        <p:nvSpPr>
          <p:cNvPr name="AutoShape 3" id="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5035830"/>
            <a:ext cx="10799778" cy="38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89"/>
              </a:lnSpc>
            </a:pPr>
            <a:r>
              <a:rPr lang="en-US" sz="10999" spc="-648">
                <a:solidFill>
                  <a:srgbClr val="FFFFFF"/>
                </a:solidFill>
                <a:latin typeface="Montserrat Ultra-Bold Italics"/>
              </a:rPr>
              <a:t>SOCIAL CAPITAL ANALYTICS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907421"/>
            <a:ext cx="8578900" cy="35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18"/>
              </a:lnSpc>
            </a:pPr>
            <a:r>
              <a:rPr lang="en-US" sz="2671" spc="53">
                <a:solidFill>
                  <a:srgbClr val="FFFFFF"/>
                </a:solidFill>
                <a:latin typeface="Montserrat Italics"/>
              </a:rPr>
              <a:t>UNEARTHING ECONOMIC CONNECTEDNESS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44974" y="3435327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766399" y="6305672"/>
            <a:ext cx="12492901" cy="2952628"/>
          </a:xfrm>
          <a:custGeom>
            <a:avLst/>
            <a:gdLst/>
            <a:ahLst/>
            <a:cxnLst/>
            <a:rect r="r" b="b" t="t" l="l"/>
            <a:pathLst>
              <a:path h="2952628" w="12492901">
                <a:moveTo>
                  <a:pt x="0" y="0"/>
                </a:moveTo>
                <a:lnTo>
                  <a:pt x="12492901" y="0"/>
                </a:lnTo>
                <a:lnTo>
                  <a:pt x="12492901" y="2952628"/>
                </a:lnTo>
                <a:lnTo>
                  <a:pt x="0" y="2952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59" r="0" b="-659"/>
            </a:stretch>
          </a:blipFill>
        </p:spPr>
      </p:sp>
      <p:sp>
        <p:nvSpPr>
          <p:cNvPr name="AutoShape 4" id="4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30039" y="1733723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59472" y="2837924"/>
            <a:ext cx="9626417" cy="3256184"/>
          </a:xfrm>
          <a:custGeom>
            <a:avLst/>
            <a:gdLst/>
            <a:ahLst/>
            <a:cxnLst/>
            <a:rect r="r" b="b" t="t" l="l"/>
            <a:pathLst>
              <a:path h="3256184" w="9626417">
                <a:moveTo>
                  <a:pt x="0" y="0"/>
                </a:moveTo>
                <a:lnTo>
                  <a:pt x="9626418" y="0"/>
                </a:lnTo>
                <a:lnTo>
                  <a:pt x="9626418" y="3256184"/>
                </a:lnTo>
                <a:lnTo>
                  <a:pt x="0" y="3256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329109" y="8604189"/>
            <a:ext cx="2715618" cy="1520729"/>
            <a:chOff x="0" y="0"/>
            <a:chExt cx="3620824" cy="202763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90500"/>
              <a:ext cx="3596823" cy="2218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17"/>
                </a:lnSpc>
                <a:spcBef>
                  <a:spcPct val="0"/>
                </a:spcBef>
              </a:pPr>
              <a:r>
                <a:rPr lang="en-US" sz="10012" spc="200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8288" y="1356873"/>
              <a:ext cx="3592537" cy="670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8"/>
                </a:lnSpc>
                <a:spcBef>
                  <a:spcPct val="0"/>
                </a:spcBef>
              </a:pPr>
              <a:r>
                <a:rPr lang="en-US" sz="3041" spc="60">
                  <a:solidFill>
                    <a:srgbClr val="FFFFFF"/>
                  </a:solidFill>
                  <a:latin typeface="Anton"/>
                </a:rPr>
                <a:t>Insights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855864" y="1114425"/>
            <a:ext cx="12576271" cy="151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999" spc="-235">
                <a:solidFill>
                  <a:srgbClr val="263F6B"/>
                </a:solidFill>
                <a:latin typeface="Montserrat Ultra-Bold Italics"/>
              </a:rPr>
              <a:t>KNN REVEALED SUPPORT RATIO HAD VERY STRONG PREDICTIVE CAPABILITIES ON CHILD BIAS 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4412" y="582613"/>
            <a:ext cx="15299176" cy="9121773"/>
          </a:xfrm>
          <a:custGeom>
            <a:avLst/>
            <a:gdLst/>
            <a:ahLst/>
            <a:cxnLst/>
            <a:rect r="r" b="b" t="t" l="l"/>
            <a:pathLst>
              <a:path h="9121773" w="15299176">
                <a:moveTo>
                  <a:pt x="0" y="0"/>
                </a:moveTo>
                <a:lnTo>
                  <a:pt x="15299176" y="0"/>
                </a:lnTo>
                <a:lnTo>
                  <a:pt x="15299176" y="9121774"/>
                </a:lnTo>
                <a:lnTo>
                  <a:pt x="0" y="912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76696" y="8895591"/>
            <a:ext cx="2056071" cy="1151387"/>
            <a:chOff x="0" y="0"/>
            <a:chExt cx="2741428" cy="15351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42875"/>
              <a:ext cx="2723256" cy="167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613"/>
                </a:lnSpc>
                <a:spcBef>
                  <a:spcPct val="0"/>
                </a:spcBef>
              </a:pPr>
              <a:r>
                <a:rPr lang="en-US" sz="7580" spc="151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03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1417" y="1022972"/>
              <a:ext cx="2720010" cy="512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3"/>
                </a:lnSpc>
                <a:spcBef>
                  <a:spcPct val="0"/>
                </a:spcBef>
              </a:pPr>
              <a:r>
                <a:rPr lang="en-US" sz="2302" spc="46">
                  <a:solidFill>
                    <a:srgbClr val="FFFFFF"/>
                  </a:solidFill>
                  <a:latin typeface="Anton"/>
                </a:rPr>
                <a:t>Insights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81008" y="1727923"/>
            <a:ext cx="7446830" cy="293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5"/>
              </a:lnSpc>
              <a:spcBef>
                <a:spcPct val="0"/>
              </a:spcBef>
            </a:pPr>
            <a:r>
              <a:rPr lang="en-US" sz="2368" spc="47">
                <a:solidFill>
                  <a:srgbClr val="213559"/>
                </a:solidFill>
                <a:latin typeface="Montserrat Bold"/>
              </a:rPr>
              <a:t>Fo</a:t>
            </a:r>
            <a:r>
              <a:rPr lang="en-US" sz="2368" spc="47">
                <a:solidFill>
                  <a:srgbClr val="213559"/>
                </a:solidFill>
                <a:latin typeface="Montserrat Bold"/>
              </a:rPr>
              <a:t>r every one-unit increase in ‘child_exposure_county’, there is an increase of approximately 0.9992 units in the ‘child_ec_county’, assuming all other variables are held constant.</a:t>
            </a:r>
          </a:p>
          <a:p>
            <a:pPr algn="ctr">
              <a:lnSpc>
                <a:spcPts val="3315"/>
              </a:lnSpc>
              <a:spcBef>
                <a:spcPct val="0"/>
              </a:spcBef>
            </a:pPr>
          </a:p>
          <a:p>
            <a:pPr algn="ctr">
              <a:lnSpc>
                <a:spcPts val="331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15800" y="6171772"/>
            <a:ext cx="7860896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213559"/>
                </a:solidFill>
                <a:latin typeface="Montserrat Bold"/>
              </a:rPr>
              <a:t>In other words, how often a student interacts with high-SES people will directly increase their upward social mobility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75583" y="8497935"/>
            <a:ext cx="2715618" cy="1520729"/>
            <a:chOff x="0" y="0"/>
            <a:chExt cx="3620824" cy="20276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3596823" cy="2218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17"/>
                </a:lnSpc>
                <a:spcBef>
                  <a:spcPct val="0"/>
                </a:spcBef>
              </a:pPr>
              <a:r>
                <a:rPr lang="en-US" sz="10012" spc="200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03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8288" y="1356873"/>
              <a:ext cx="3592537" cy="670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8"/>
                </a:lnSpc>
                <a:spcBef>
                  <a:spcPct val="0"/>
                </a:spcBef>
              </a:pPr>
              <a:r>
                <a:rPr lang="en-US" sz="3041" spc="60">
                  <a:solidFill>
                    <a:srgbClr val="FFFFFF"/>
                  </a:solidFill>
                  <a:latin typeface="Anton"/>
                </a:rPr>
                <a:t>Insights</a:t>
              </a: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9325" y="391343"/>
            <a:ext cx="15219409" cy="9504315"/>
          </a:xfrm>
          <a:prstGeom prst="rect">
            <a:avLst/>
          </a:prstGeom>
        </p:spPr>
      </p:pic>
    </p:spTree>
  </p:cSld>
  <p:clrMapOvr>
    <a:masterClrMapping/>
  </p:clrMapOvr>
  <p:transition spd="fast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72000" y="3921"/>
            <a:ext cx="4572000" cy="10283079"/>
            <a:chOff x="0" y="0"/>
            <a:chExt cx="1204148" cy="27083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4148" cy="2708301"/>
            </a:xfrm>
            <a:custGeom>
              <a:avLst/>
              <a:gdLst/>
              <a:ahLst/>
              <a:cxnLst/>
              <a:rect r="r" b="b" t="t" l="l"/>
              <a:pathLst>
                <a:path h="2708301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08301"/>
                  </a:lnTo>
                  <a:lnTo>
                    <a:pt x="0" y="270830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1204148" cy="2955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716000" y="3921"/>
            <a:ext cx="4572000" cy="10283079"/>
            <a:chOff x="0" y="0"/>
            <a:chExt cx="1204148" cy="27083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4148" cy="2708301"/>
            </a:xfrm>
            <a:custGeom>
              <a:avLst/>
              <a:gdLst/>
              <a:ahLst/>
              <a:cxnLst/>
              <a:rect r="r" b="b" t="t" l="l"/>
              <a:pathLst>
                <a:path h="2708301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08301"/>
                  </a:lnTo>
                  <a:lnTo>
                    <a:pt x="0" y="270830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47650"/>
              <a:ext cx="1204148" cy="2955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-899398" y="4815602"/>
            <a:ext cx="10287000" cy="655796"/>
          </a:xfrm>
          <a:custGeom>
            <a:avLst/>
            <a:gdLst/>
            <a:ahLst/>
            <a:cxnLst/>
            <a:rect r="r" b="b" t="t" l="l"/>
            <a:pathLst>
              <a:path h="655796" w="10287000">
                <a:moveTo>
                  <a:pt x="0" y="0"/>
                </a:moveTo>
                <a:lnTo>
                  <a:pt x="10287000" y="0"/>
                </a:lnTo>
                <a:lnTo>
                  <a:pt x="10287000" y="655796"/>
                </a:lnTo>
                <a:lnTo>
                  <a:pt x="0" y="65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3682127" y="4815602"/>
            <a:ext cx="10287000" cy="655796"/>
          </a:xfrm>
          <a:custGeom>
            <a:avLst/>
            <a:gdLst/>
            <a:ahLst/>
            <a:cxnLst/>
            <a:rect r="r" b="b" t="t" l="l"/>
            <a:pathLst>
              <a:path h="655796" w="10287000">
                <a:moveTo>
                  <a:pt x="0" y="0"/>
                </a:moveTo>
                <a:lnTo>
                  <a:pt x="10287000" y="0"/>
                </a:lnTo>
                <a:lnTo>
                  <a:pt x="10287000" y="655796"/>
                </a:lnTo>
                <a:lnTo>
                  <a:pt x="0" y="65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8232682" y="4826093"/>
            <a:ext cx="10309412" cy="657225"/>
          </a:xfrm>
          <a:custGeom>
            <a:avLst/>
            <a:gdLst/>
            <a:ahLst/>
            <a:cxnLst/>
            <a:rect r="r" b="b" t="t" l="l"/>
            <a:pathLst>
              <a:path h="657225" w="10309412">
                <a:moveTo>
                  <a:pt x="0" y="0"/>
                </a:moveTo>
                <a:lnTo>
                  <a:pt x="10309411" y="0"/>
                </a:lnTo>
                <a:lnTo>
                  <a:pt x="10309411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52675" y="4124986"/>
            <a:ext cx="3633355" cy="2048233"/>
            <a:chOff x="0" y="0"/>
            <a:chExt cx="4844473" cy="273097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47650"/>
              <a:ext cx="4844473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773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FFFFFF"/>
                  </a:solidFill>
                  <a:latin typeface="Anton"/>
                </a:rPr>
                <a:t>Data Overview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03447" y="4124986"/>
            <a:ext cx="3657600" cy="2048233"/>
            <a:chOff x="0" y="0"/>
            <a:chExt cx="4876800" cy="27309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263F6B"/>
                  </a:solidFill>
                  <a:latin typeface="Anton"/>
                </a:rPr>
                <a:t>Methodology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247650"/>
              <a:ext cx="4876800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263F6B">
                      <a:alpha val="74902"/>
                    </a:srgbClr>
                  </a:solidFill>
                  <a:latin typeface="Adirek Sans Bold Italics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4972" y="4124986"/>
            <a:ext cx="3657600" cy="2048233"/>
            <a:chOff x="0" y="0"/>
            <a:chExt cx="4876800" cy="273097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47650"/>
              <a:ext cx="4844473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03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8100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FFFFFF"/>
                  </a:solidFill>
                  <a:latin typeface="Anton"/>
                </a:rPr>
                <a:t>Insights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63243" y="4124986"/>
            <a:ext cx="3877514" cy="2048233"/>
            <a:chOff x="0" y="0"/>
            <a:chExt cx="5170019" cy="273097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47650"/>
              <a:ext cx="5135748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263F6B">
                      <a:alpha val="74902"/>
                    </a:srgbClr>
                  </a:solidFill>
                  <a:latin typeface="Adirek Sans Bold Italics"/>
                </a:rPr>
                <a:t>04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0391" y="1828314"/>
              <a:ext cx="5129628" cy="858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5"/>
                </a:lnSpc>
                <a:spcBef>
                  <a:spcPct val="0"/>
                </a:spcBef>
              </a:pPr>
              <a:r>
                <a:rPr lang="en-US" sz="3896" spc="77">
                  <a:solidFill>
                    <a:srgbClr val="263F6B"/>
                  </a:solidFill>
                  <a:latin typeface="Anton"/>
                </a:rPr>
                <a:t>Recommendations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9863043" y="-587832"/>
            <a:ext cx="14792515" cy="1520163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443042" y="1440624"/>
            <a:ext cx="9453048" cy="945301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71569" t="0" r="-1205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200747" y="1019412"/>
            <a:ext cx="5943253" cy="71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9"/>
              </a:lnSpc>
            </a:pPr>
            <a:r>
              <a:rPr lang="en-US" sz="5499" spc="-324">
                <a:solidFill>
                  <a:srgbClr val="263F6B"/>
                </a:solidFill>
                <a:latin typeface="Montserrat Ultra-Bold Italics"/>
              </a:rPr>
              <a:t>FUTURE PLANS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9825" y="2088590"/>
            <a:ext cx="8810245" cy="691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212423"/>
                </a:solidFill>
                <a:latin typeface="Montserrat"/>
              </a:rPr>
              <a:t>Change how we group and structure children in settings like schools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212423"/>
                </a:solidFill>
                <a:latin typeface="Montserrat"/>
              </a:rPr>
              <a:t>Policy changes focused on social structures could influence friendship patterns and potentially promote cross-class interaction</a:t>
            </a: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212423"/>
                </a:solidFill>
                <a:latin typeface="Montserrat"/>
              </a:rPr>
              <a:t>Create programs and venues for cross-socioeconomic interaction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212423"/>
                </a:solidFill>
                <a:latin typeface="Montserrat"/>
              </a:rPr>
              <a:t>Policies creating opportunities for meaningful interaction across socioeconomic groups can reduce friending bias and promote individual and community benefits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z="2600">
                <a:solidFill>
                  <a:srgbClr val="212423"/>
                </a:solidFill>
                <a:latin typeface="Montserrat"/>
              </a:rPr>
              <a:t>Focusing on interventions that strengthen social capital can have a significant impact on economic mobility.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76242" y="885242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172576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6"/>
                </a:lnTo>
                <a:lnTo>
                  <a:pt x="0" y="295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2529" y="8852422"/>
            <a:ext cx="2204482" cy="1164482"/>
            <a:chOff x="0" y="0"/>
            <a:chExt cx="2939310" cy="155264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52400"/>
              <a:ext cx="2919826" cy="1705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33"/>
                </a:lnSpc>
                <a:spcBef>
                  <a:spcPct val="0"/>
                </a:spcBef>
              </a:pPr>
              <a:r>
                <a:rPr lang="en-US" sz="7667" spc="153">
                  <a:solidFill>
                    <a:srgbClr val="263F6B">
                      <a:alpha val="74902"/>
                    </a:srgbClr>
                  </a:solidFill>
                  <a:latin typeface="Adirek Sans Bold Italics"/>
                </a:rPr>
                <a:t>04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2963" y="1044673"/>
              <a:ext cx="2916346" cy="482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1"/>
                </a:lnSpc>
                <a:spcBef>
                  <a:spcPct val="0"/>
                </a:spcBef>
              </a:pPr>
              <a:r>
                <a:rPr lang="en-US" sz="2215" spc="44">
                  <a:solidFill>
                    <a:srgbClr val="263F6B"/>
                  </a:solidFill>
                  <a:latin typeface="Anton"/>
                </a:rPr>
                <a:t>Recommendations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 rot="0">
            <a:off x="1294770" y="-704718"/>
            <a:ext cx="16230600" cy="1351653"/>
          </a:xfrm>
          <a:prstGeom prst="rect">
            <a:avLst/>
          </a:prstGeom>
          <a:solidFill>
            <a:srgbClr val="213559"/>
          </a:solid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703" r="0" b="-15703"/>
            </a:stretch>
          </a:blipFill>
        </p:spPr>
      </p:sp>
      <p:sp>
        <p:nvSpPr>
          <p:cNvPr name="AutoShape 3" id="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5373237"/>
            <a:ext cx="8704614" cy="387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685"/>
              </a:lnSpc>
            </a:pPr>
            <a:r>
              <a:rPr lang="en-US" sz="16500" spc="-973">
                <a:solidFill>
                  <a:srgbClr val="FFFFFF"/>
                </a:solidFill>
                <a:latin typeface="Montserrat Ultra-Bold Italics"/>
              </a:rPr>
              <a:t>THANK YOU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57600" y="0"/>
            <a:ext cx="3657600" cy="10283079"/>
            <a:chOff x="0" y="0"/>
            <a:chExt cx="963319" cy="27083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3319" cy="2708301"/>
            </a:xfrm>
            <a:custGeom>
              <a:avLst/>
              <a:gdLst/>
              <a:ahLst/>
              <a:cxnLst/>
              <a:rect r="r" b="b" t="t" l="l"/>
              <a:pathLst>
                <a:path h="2708301" w="963319">
                  <a:moveTo>
                    <a:pt x="0" y="0"/>
                  </a:moveTo>
                  <a:lnTo>
                    <a:pt x="963319" y="0"/>
                  </a:lnTo>
                  <a:lnTo>
                    <a:pt x="963319" y="2708301"/>
                  </a:lnTo>
                  <a:lnTo>
                    <a:pt x="0" y="2708301"/>
                  </a:ln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963319" cy="2955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72800" y="3921"/>
            <a:ext cx="3657600" cy="10283079"/>
            <a:chOff x="0" y="0"/>
            <a:chExt cx="963319" cy="27083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3319" cy="2708301"/>
            </a:xfrm>
            <a:custGeom>
              <a:avLst/>
              <a:gdLst/>
              <a:ahLst/>
              <a:cxnLst/>
              <a:rect r="r" b="b" t="t" l="l"/>
              <a:pathLst>
                <a:path h="2708301" w="963319">
                  <a:moveTo>
                    <a:pt x="0" y="0"/>
                  </a:moveTo>
                  <a:lnTo>
                    <a:pt x="963319" y="0"/>
                  </a:lnTo>
                  <a:lnTo>
                    <a:pt x="963319" y="2708301"/>
                  </a:lnTo>
                  <a:lnTo>
                    <a:pt x="0" y="2708301"/>
                  </a:ln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47650"/>
              <a:ext cx="963319" cy="2955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-5400000">
            <a:off x="-3325066" y="3328988"/>
            <a:ext cx="10279158" cy="3629025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-163357" y="3528232"/>
            <a:ext cx="3852116" cy="5730068"/>
          </a:xfrm>
          <a:custGeom>
            <a:avLst/>
            <a:gdLst/>
            <a:ahLst/>
            <a:cxnLst/>
            <a:rect r="r" b="b" t="t" l="l"/>
            <a:pathLst>
              <a:path h="5730068" w="3852116">
                <a:moveTo>
                  <a:pt x="0" y="0"/>
                </a:moveTo>
                <a:lnTo>
                  <a:pt x="3852116" y="0"/>
                </a:lnTo>
                <a:lnTo>
                  <a:pt x="3852116" y="5730068"/>
                </a:lnTo>
                <a:lnTo>
                  <a:pt x="0" y="5730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93" t="-12225" r="-17178" b="-2690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20875" y="3528232"/>
            <a:ext cx="3657600" cy="5730068"/>
          </a:xfrm>
          <a:custGeom>
            <a:avLst/>
            <a:gdLst/>
            <a:ahLst/>
            <a:cxnLst/>
            <a:rect r="r" b="b" t="t" l="l"/>
            <a:pathLst>
              <a:path h="5730068" w="3657600">
                <a:moveTo>
                  <a:pt x="0" y="0"/>
                </a:moveTo>
                <a:lnTo>
                  <a:pt x="3657600" y="0"/>
                </a:lnTo>
                <a:lnTo>
                  <a:pt x="3657600" y="5730068"/>
                </a:lnTo>
                <a:lnTo>
                  <a:pt x="0" y="5730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73" t="-15568" r="-22498" b="-1653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12672" y="3528232"/>
            <a:ext cx="3777856" cy="5730068"/>
          </a:xfrm>
          <a:custGeom>
            <a:avLst/>
            <a:gdLst/>
            <a:ahLst/>
            <a:cxnLst/>
            <a:rect r="r" b="b" t="t" l="l"/>
            <a:pathLst>
              <a:path h="5730068" w="3777856">
                <a:moveTo>
                  <a:pt x="0" y="0"/>
                </a:moveTo>
                <a:lnTo>
                  <a:pt x="3777856" y="0"/>
                </a:lnTo>
                <a:lnTo>
                  <a:pt x="3777856" y="5730068"/>
                </a:lnTo>
                <a:lnTo>
                  <a:pt x="0" y="5730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62" t="-21717" r="-22401" b="-1907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15411" y="3528232"/>
            <a:ext cx="3787908" cy="5730068"/>
          </a:xfrm>
          <a:custGeom>
            <a:avLst/>
            <a:gdLst/>
            <a:ahLst/>
            <a:cxnLst/>
            <a:rect r="r" b="b" t="t" l="l"/>
            <a:pathLst>
              <a:path h="5730068" w="3787908">
                <a:moveTo>
                  <a:pt x="0" y="0"/>
                </a:moveTo>
                <a:lnTo>
                  <a:pt x="3787908" y="0"/>
                </a:lnTo>
                <a:lnTo>
                  <a:pt x="3787908" y="5730068"/>
                </a:lnTo>
                <a:lnTo>
                  <a:pt x="0" y="5730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588" t="-46690" r="-2741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26756" y="3528232"/>
            <a:ext cx="3658545" cy="5730068"/>
          </a:xfrm>
          <a:custGeom>
            <a:avLst/>
            <a:gdLst/>
            <a:ahLst/>
            <a:cxnLst/>
            <a:rect r="r" b="b" t="t" l="l"/>
            <a:pathLst>
              <a:path h="5730068" w="3658545">
                <a:moveTo>
                  <a:pt x="0" y="0"/>
                </a:moveTo>
                <a:lnTo>
                  <a:pt x="3658546" y="0"/>
                </a:lnTo>
                <a:lnTo>
                  <a:pt x="3658546" y="5730068"/>
                </a:lnTo>
                <a:lnTo>
                  <a:pt x="0" y="5730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596" t="-16699" r="-12710" b="-6183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76317" y="862445"/>
            <a:ext cx="5935366" cy="20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Ultra-Bold Italics"/>
              </a:rPr>
              <a:t>MEET THE TEAM</a:t>
            </a:r>
          </a:p>
        </p:txBody>
      </p:sp>
      <p:sp>
        <p:nvSpPr>
          <p:cNvPr name="TextBox 15" id="15"/>
          <p:cNvSpPr txBox="true"/>
          <p:nvPr/>
        </p:nvSpPr>
        <p:spPr>
          <a:xfrm rot="-889579">
            <a:off x="10919446" y="8458010"/>
            <a:ext cx="3779421" cy="136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</a:pPr>
            <a:r>
              <a:rPr lang="en-US" sz="5795" spc="-341">
                <a:solidFill>
                  <a:srgbClr val="F4F4F4"/>
                </a:solidFill>
                <a:latin typeface="Montserrat Ultra-Bold Italics"/>
              </a:rPr>
              <a:t>ASHLEY CAO</a:t>
            </a:r>
          </a:p>
        </p:txBody>
      </p:sp>
      <p:sp>
        <p:nvSpPr>
          <p:cNvPr name="TextBox 16" id="16"/>
          <p:cNvSpPr txBox="true"/>
          <p:nvPr/>
        </p:nvSpPr>
        <p:spPr>
          <a:xfrm rot="-889579">
            <a:off x="7187057" y="8458010"/>
            <a:ext cx="3779421" cy="136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</a:pPr>
            <a:r>
              <a:rPr lang="en-US" sz="5795" spc="-341">
                <a:solidFill>
                  <a:srgbClr val="F4F4F4"/>
                </a:solidFill>
                <a:latin typeface="Montserrat Ultra-Bold Italics"/>
              </a:rPr>
              <a:t>HUNTER VAZIRIAN</a:t>
            </a:r>
          </a:p>
        </p:txBody>
      </p:sp>
      <p:sp>
        <p:nvSpPr>
          <p:cNvPr name="TextBox 17" id="17"/>
          <p:cNvSpPr txBox="true"/>
          <p:nvPr/>
        </p:nvSpPr>
        <p:spPr>
          <a:xfrm rot="-889579">
            <a:off x="3540393" y="8458010"/>
            <a:ext cx="3779421" cy="136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</a:pPr>
            <a:r>
              <a:rPr lang="en-US" sz="5795" spc="-341">
                <a:solidFill>
                  <a:srgbClr val="F4F4F4"/>
                </a:solidFill>
                <a:latin typeface="Montserrat Ultra-Bold Italics"/>
              </a:rPr>
              <a:t>AUSTIN SWEENEY</a:t>
            </a:r>
          </a:p>
        </p:txBody>
      </p:sp>
      <p:sp>
        <p:nvSpPr>
          <p:cNvPr name="TextBox 18" id="18"/>
          <p:cNvSpPr txBox="true"/>
          <p:nvPr/>
        </p:nvSpPr>
        <p:spPr>
          <a:xfrm rot="-889579">
            <a:off x="14479875" y="8458010"/>
            <a:ext cx="3810069" cy="136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</a:pPr>
            <a:r>
              <a:rPr lang="en-US" sz="5795" spc="-341">
                <a:solidFill>
                  <a:srgbClr val="F4F4F4"/>
                </a:solidFill>
                <a:latin typeface="Montserrat Ultra-Bold Italics"/>
              </a:rPr>
              <a:t>CARLOS MOLINA</a:t>
            </a:r>
          </a:p>
        </p:txBody>
      </p:sp>
      <p:sp>
        <p:nvSpPr>
          <p:cNvPr name="TextBox 19" id="19"/>
          <p:cNvSpPr txBox="true"/>
          <p:nvPr/>
        </p:nvSpPr>
        <p:spPr>
          <a:xfrm rot="-889579">
            <a:off x="-106271" y="8458010"/>
            <a:ext cx="3779421" cy="1364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8"/>
              </a:lnSpc>
            </a:pPr>
            <a:r>
              <a:rPr lang="en-US" sz="5795" spc="-341">
                <a:solidFill>
                  <a:srgbClr val="FFFFFF"/>
                </a:solidFill>
                <a:latin typeface="Montserrat Ultra-Bold Italics"/>
              </a:rPr>
              <a:t>DAVID NGUYEN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2853579" y="2853579"/>
            <a:ext cx="10279158" cy="4572000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899398" y="4815602"/>
            <a:ext cx="10287000" cy="655796"/>
          </a:xfrm>
          <a:custGeom>
            <a:avLst/>
            <a:gdLst/>
            <a:ahLst/>
            <a:cxnLst/>
            <a:rect r="r" b="b" t="t" l="l"/>
            <a:pathLst>
              <a:path h="655796" w="10287000">
                <a:moveTo>
                  <a:pt x="0" y="0"/>
                </a:moveTo>
                <a:lnTo>
                  <a:pt x="10287000" y="0"/>
                </a:lnTo>
                <a:lnTo>
                  <a:pt x="10287000" y="655796"/>
                </a:lnTo>
                <a:lnTo>
                  <a:pt x="0" y="65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8232682" y="4826093"/>
            <a:ext cx="10309412" cy="657225"/>
          </a:xfrm>
          <a:custGeom>
            <a:avLst/>
            <a:gdLst/>
            <a:ahLst/>
            <a:cxnLst/>
            <a:rect r="r" b="b" t="t" l="l"/>
            <a:pathLst>
              <a:path h="657225" w="10309412">
                <a:moveTo>
                  <a:pt x="0" y="0"/>
                </a:moveTo>
                <a:lnTo>
                  <a:pt x="10309411" y="0"/>
                </a:lnTo>
                <a:lnTo>
                  <a:pt x="10309411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716000" y="3921"/>
            <a:ext cx="4572000" cy="10283079"/>
            <a:chOff x="0" y="0"/>
            <a:chExt cx="1204148" cy="27083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4148" cy="2708301"/>
            </a:xfrm>
            <a:custGeom>
              <a:avLst/>
              <a:gdLst/>
              <a:ahLst/>
              <a:cxnLst/>
              <a:rect r="r" b="b" t="t" l="l"/>
              <a:pathLst>
                <a:path h="2708301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08301"/>
                  </a:lnTo>
                  <a:lnTo>
                    <a:pt x="0" y="270830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47650"/>
              <a:ext cx="1204148" cy="2955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72000" y="3921"/>
            <a:ext cx="4572000" cy="10283079"/>
            <a:chOff x="0" y="0"/>
            <a:chExt cx="1204148" cy="27083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4148" cy="2708301"/>
            </a:xfrm>
            <a:custGeom>
              <a:avLst/>
              <a:gdLst/>
              <a:ahLst/>
              <a:cxnLst/>
              <a:rect r="r" b="b" t="t" l="l"/>
              <a:pathLst>
                <a:path h="2708301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08301"/>
                  </a:lnTo>
                  <a:lnTo>
                    <a:pt x="0" y="270830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47650"/>
              <a:ext cx="1204148" cy="2955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52675" y="4124986"/>
            <a:ext cx="3633355" cy="2048233"/>
            <a:chOff x="0" y="0"/>
            <a:chExt cx="4844473" cy="273097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47650"/>
              <a:ext cx="4844473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773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FFFFFF"/>
                  </a:solidFill>
                  <a:latin typeface="Anton"/>
                </a:rPr>
                <a:t>Data Overview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4972" y="4124986"/>
            <a:ext cx="3657600" cy="2048233"/>
            <a:chOff x="0" y="0"/>
            <a:chExt cx="4876800" cy="27309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47650"/>
              <a:ext cx="4844473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8100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FFFFFF"/>
                  </a:solidFill>
                  <a:latin typeface="Anton"/>
                </a:rPr>
                <a:t>Insights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063243" y="4124986"/>
            <a:ext cx="3877514" cy="2048233"/>
            <a:chOff x="0" y="0"/>
            <a:chExt cx="5170019" cy="273097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47650"/>
              <a:ext cx="5135748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263F6B">
                      <a:alpha val="74902"/>
                    </a:srgbClr>
                  </a:solidFill>
                  <a:latin typeface="Adirek Sans Bold Italics"/>
                </a:rPr>
                <a:t>04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0391" y="1828314"/>
              <a:ext cx="5129628" cy="858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5"/>
                </a:lnSpc>
                <a:spcBef>
                  <a:spcPct val="0"/>
                </a:spcBef>
              </a:pPr>
              <a:r>
                <a:rPr lang="en-US" sz="3896" spc="77">
                  <a:solidFill>
                    <a:srgbClr val="263F6B"/>
                  </a:solidFill>
                  <a:latin typeface="Anton"/>
                </a:rPr>
                <a:t>Recommendations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906701" y="4124986"/>
            <a:ext cx="3657600" cy="2048233"/>
            <a:chOff x="0" y="0"/>
            <a:chExt cx="4876800" cy="273097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47650"/>
              <a:ext cx="4844473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263F6B">
                      <a:alpha val="74902"/>
                    </a:srgbClr>
                  </a:solidFill>
                  <a:latin typeface="Adirek Sans Bold Italics"/>
                </a:rPr>
                <a:t>02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8100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263F6B"/>
                  </a:solidFill>
                  <a:latin typeface="Anton"/>
                </a:rPr>
                <a:t>Methodology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5400000">
            <a:off x="3682127" y="4815602"/>
            <a:ext cx="10287000" cy="655796"/>
          </a:xfrm>
          <a:custGeom>
            <a:avLst/>
            <a:gdLst/>
            <a:ahLst/>
            <a:cxnLst/>
            <a:rect r="r" b="b" t="t" l="l"/>
            <a:pathLst>
              <a:path h="655796" w="10287000">
                <a:moveTo>
                  <a:pt x="0" y="0"/>
                </a:moveTo>
                <a:lnTo>
                  <a:pt x="10287000" y="0"/>
                </a:lnTo>
                <a:lnTo>
                  <a:pt x="10287000" y="655796"/>
                </a:lnTo>
                <a:lnTo>
                  <a:pt x="0" y="65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4630400" y="0"/>
            <a:ext cx="3657600" cy="10306712"/>
            <a:chOff x="0" y="0"/>
            <a:chExt cx="963319" cy="27145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3319" cy="2714525"/>
            </a:xfrm>
            <a:custGeom>
              <a:avLst/>
              <a:gdLst/>
              <a:ahLst/>
              <a:cxnLst/>
              <a:rect r="r" b="b" t="t" l="l"/>
              <a:pathLst>
                <a:path h="2714525" w="963319">
                  <a:moveTo>
                    <a:pt x="0" y="0"/>
                  </a:moveTo>
                  <a:lnTo>
                    <a:pt x="963319" y="0"/>
                  </a:lnTo>
                  <a:lnTo>
                    <a:pt x="963319" y="2714525"/>
                  </a:lnTo>
                  <a:lnTo>
                    <a:pt x="0" y="2714525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47650"/>
              <a:ext cx="963319" cy="2962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57600" y="1611949"/>
            <a:ext cx="7063102" cy="7063102"/>
            <a:chOff x="0" y="0"/>
            <a:chExt cx="9417469" cy="94174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17469" cy="9417469"/>
            </a:xfrm>
            <a:custGeom>
              <a:avLst/>
              <a:gdLst/>
              <a:ahLst/>
              <a:cxnLst/>
              <a:rect r="r" b="b" t="t" l="l"/>
              <a:pathLst>
                <a:path h="9417469" w="9417469">
                  <a:moveTo>
                    <a:pt x="0" y="0"/>
                  </a:moveTo>
                  <a:lnTo>
                    <a:pt x="9417469" y="0"/>
                  </a:lnTo>
                  <a:lnTo>
                    <a:pt x="9417469" y="9417469"/>
                  </a:lnTo>
                  <a:lnTo>
                    <a:pt x="0" y="9417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389620" y="4702712"/>
              <a:ext cx="4638230" cy="3826539"/>
            </a:xfrm>
            <a:custGeom>
              <a:avLst/>
              <a:gdLst/>
              <a:ahLst/>
              <a:cxnLst/>
              <a:rect r="r" b="b" t="t" l="l"/>
              <a:pathLst>
                <a:path h="3826539" w="4638230">
                  <a:moveTo>
                    <a:pt x="0" y="0"/>
                  </a:moveTo>
                  <a:lnTo>
                    <a:pt x="4638229" y="0"/>
                  </a:lnTo>
                  <a:lnTo>
                    <a:pt x="4638229" y="3826540"/>
                  </a:lnTo>
                  <a:lnTo>
                    <a:pt x="0" y="3826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703082" y="1399336"/>
              <a:ext cx="8011305" cy="2890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1"/>
                </a:lnSpc>
              </a:pPr>
              <a:r>
                <a:rPr lang="en-US" sz="8337" spc="-491">
                  <a:solidFill>
                    <a:srgbClr val="263F6B"/>
                  </a:solidFill>
                  <a:latin typeface="Montserrat Ultra-Bold Italics"/>
                </a:rPr>
                <a:t>SOCIAL CAPITAL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111067" y="1613693"/>
            <a:ext cx="2696266" cy="1519968"/>
            <a:chOff x="0" y="0"/>
            <a:chExt cx="3595022" cy="202662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0"/>
              <a:ext cx="3595022" cy="2217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10"/>
                </a:lnSpc>
                <a:spcBef>
                  <a:spcPct val="0"/>
                </a:spcBef>
              </a:pPr>
              <a:r>
                <a:rPr lang="en-US" sz="10007" spc="200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284" y="1346640"/>
              <a:ext cx="3590738" cy="679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5"/>
                </a:lnSpc>
                <a:spcBef>
                  <a:spcPct val="0"/>
                </a:spcBef>
              </a:pPr>
              <a:r>
                <a:rPr lang="en-US" sz="3039" spc="60">
                  <a:solidFill>
                    <a:srgbClr val="FFFFFF"/>
                  </a:solidFill>
                  <a:latin typeface="Anton"/>
                </a:rPr>
                <a:t>Data Overview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9144000" y="4728833"/>
            <a:ext cx="4394467" cy="1719419"/>
            <a:chOff x="0" y="0"/>
            <a:chExt cx="1687841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524745" y="4807169"/>
            <a:ext cx="3632976" cy="1534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4"/>
              </a:lnSpc>
            </a:pPr>
            <a:r>
              <a:rPr lang="en-US" sz="1474" spc="29">
                <a:solidFill>
                  <a:srgbClr val="F4F4F4"/>
                </a:solidFill>
                <a:latin typeface="Montserrat"/>
              </a:rPr>
              <a:t>The degree to which friendship networks are clustered into cliques and whether friendships tend to be supported by mutual friends. This includes our clustering and support ratio measures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79462" y="4139735"/>
            <a:ext cx="3323542" cy="43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2"/>
              </a:lnSpc>
            </a:pPr>
            <a:r>
              <a:rPr lang="en-US" sz="2793" spc="55">
                <a:solidFill>
                  <a:srgbClr val="263F6B"/>
                </a:solidFill>
                <a:latin typeface="Montserrat Ultra-Bold"/>
              </a:rPr>
              <a:t>Cohesiveness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918124"/>
            <a:ext cx="4394467" cy="2830943"/>
            <a:chOff x="0" y="0"/>
            <a:chExt cx="5859289" cy="377459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1482031"/>
              <a:ext cx="5859289" cy="2292559"/>
              <a:chOff x="0" y="0"/>
              <a:chExt cx="1687841" cy="660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8784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687841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507660" y="1696123"/>
              <a:ext cx="4843969" cy="1826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4"/>
                </a:lnSpc>
              </a:pPr>
              <a:r>
                <a:rPr lang="en-US" sz="1574" spc="31">
                  <a:solidFill>
                    <a:srgbClr val="F4F4F4"/>
                  </a:solidFill>
                  <a:latin typeface="Montserrat"/>
                </a:rPr>
                <a:t>The extent to which people with different characteristics are friends with each other. This includes our main economic connectedness measure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07660" y="-19050"/>
              <a:ext cx="4843969" cy="1177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2"/>
                </a:lnSpc>
              </a:pPr>
              <a:r>
                <a:rPr lang="en-US" sz="2793" spc="55">
                  <a:solidFill>
                    <a:srgbClr val="263F6B"/>
                  </a:solidFill>
                  <a:latin typeface="Montserrat Ultra-Bold"/>
                </a:rPr>
                <a:t>Economic Connectedness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6857970"/>
            <a:ext cx="4394467" cy="2289467"/>
            <a:chOff x="0" y="0"/>
            <a:chExt cx="5859289" cy="305262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760064"/>
              <a:ext cx="5859289" cy="2292559"/>
              <a:chOff x="0" y="0"/>
              <a:chExt cx="1687841" cy="660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68784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687841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507660" y="1085665"/>
              <a:ext cx="4843969" cy="1644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4"/>
                </a:lnSpc>
              </a:pPr>
              <a:r>
                <a:rPr lang="en-US" sz="1774" spc="35">
                  <a:solidFill>
                    <a:srgbClr val="F4F4F4"/>
                  </a:solidFill>
                  <a:latin typeface="Montserrat"/>
                </a:rPr>
                <a:t>Indices of trust or participation in civic organizations. This includes our volunteering rate measure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90877" y="-19050"/>
              <a:ext cx="5077536" cy="574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2"/>
                </a:lnSpc>
              </a:pPr>
              <a:r>
                <a:rPr lang="en-US" sz="2793" spc="55">
                  <a:solidFill>
                    <a:srgbClr val="263F6B"/>
                  </a:solidFill>
                  <a:latin typeface="Montserrat Bold"/>
                </a:rPr>
                <a:t>Civic Engagement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630400" y="0"/>
            <a:ext cx="3657600" cy="10306712"/>
            <a:chOff x="0" y="0"/>
            <a:chExt cx="963319" cy="27145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3319" cy="2714525"/>
            </a:xfrm>
            <a:custGeom>
              <a:avLst/>
              <a:gdLst/>
              <a:ahLst/>
              <a:cxnLst/>
              <a:rect r="r" b="b" t="t" l="l"/>
              <a:pathLst>
                <a:path h="2714525" w="963319">
                  <a:moveTo>
                    <a:pt x="0" y="0"/>
                  </a:moveTo>
                  <a:lnTo>
                    <a:pt x="963319" y="0"/>
                  </a:lnTo>
                  <a:lnTo>
                    <a:pt x="963319" y="2714525"/>
                  </a:lnTo>
                  <a:lnTo>
                    <a:pt x="0" y="2714525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47650"/>
              <a:ext cx="963319" cy="2962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111067" y="1613693"/>
            <a:ext cx="2696266" cy="1519968"/>
            <a:chOff x="0" y="0"/>
            <a:chExt cx="3595022" cy="2026624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90500"/>
              <a:ext cx="3595022" cy="2217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10"/>
                </a:lnSpc>
                <a:spcBef>
                  <a:spcPct val="0"/>
                </a:spcBef>
              </a:pPr>
              <a:r>
                <a:rPr lang="en-US" sz="10007" spc="200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01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284" y="1346640"/>
              <a:ext cx="3590738" cy="679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5"/>
                </a:lnSpc>
                <a:spcBef>
                  <a:spcPct val="0"/>
                </a:spcBef>
              </a:pPr>
              <a:r>
                <a:rPr lang="en-US" sz="3039" spc="60">
                  <a:solidFill>
                    <a:srgbClr val="FFFFFF"/>
                  </a:solidFill>
                  <a:latin typeface="Anton"/>
                </a:rPr>
                <a:t>Data Overview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1611949"/>
            <a:ext cx="7063102" cy="7063102"/>
            <a:chOff x="0" y="0"/>
            <a:chExt cx="9417469" cy="94174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17469" cy="9417469"/>
            </a:xfrm>
            <a:custGeom>
              <a:avLst/>
              <a:gdLst/>
              <a:ahLst/>
              <a:cxnLst/>
              <a:rect r="r" b="b" t="t" l="l"/>
              <a:pathLst>
                <a:path h="9417469" w="9417469">
                  <a:moveTo>
                    <a:pt x="0" y="0"/>
                  </a:moveTo>
                  <a:lnTo>
                    <a:pt x="9417469" y="0"/>
                  </a:lnTo>
                  <a:lnTo>
                    <a:pt x="9417469" y="9417469"/>
                  </a:lnTo>
                  <a:lnTo>
                    <a:pt x="0" y="9417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389620" y="4702712"/>
              <a:ext cx="4638230" cy="3826539"/>
            </a:xfrm>
            <a:custGeom>
              <a:avLst/>
              <a:gdLst/>
              <a:ahLst/>
              <a:cxnLst/>
              <a:rect r="r" b="b" t="t" l="l"/>
              <a:pathLst>
                <a:path h="3826539" w="4638230">
                  <a:moveTo>
                    <a:pt x="0" y="0"/>
                  </a:moveTo>
                  <a:lnTo>
                    <a:pt x="4638229" y="0"/>
                  </a:lnTo>
                  <a:lnTo>
                    <a:pt x="4638229" y="3826540"/>
                  </a:lnTo>
                  <a:lnTo>
                    <a:pt x="0" y="3826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703082" y="1399336"/>
              <a:ext cx="8011305" cy="2890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71"/>
                </a:lnSpc>
              </a:pPr>
              <a:r>
                <a:rPr lang="en-US" sz="8337" spc="-491">
                  <a:solidFill>
                    <a:srgbClr val="263F6B"/>
                  </a:solidFill>
                  <a:latin typeface="Montserrat Ultra-Bold Italics"/>
                </a:rPr>
                <a:t>SOCIAL CAPITAL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8700" y="8156196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304319" y="2874166"/>
            <a:ext cx="4538669" cy="4538669"/>
            <a:chOff x="0" y="0"/>
            <a:chExt cx="6051558" cy="60515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51558" cy="6051558"/>
            </a:xfrm>
            <a:custGeom>
              <a:avLst/>
              <a:gdLst/>
              <a:ahLst/>
              <a:cxnLst/>
              <a:rect r="r" b="b" t="t" l="l"/>
              <a:pathLst>
                <a:path h="6051558" w="6051558">
                  <a:moveTo>
                    <a:pt x="0" y="0"/>
                  </a:moveTo>
                  <a:lnTo>
                    <a:pt x="6051558" y="0"/>
                  </a:lnTo>
                  <a:lnTo>
                    <a:pt x="6051558" y="6051558"/>
                  </a:lnTo>
                  <a:lnTo>
                    <a:pt x="0" y="6051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35542" y="3021909"/>
              <a:ext cx="2980473" cy="2458891"/>
            </a:xfrm>
            <a:custGeom>
              <a:avLst/>
              <a:gdLst/>
              <a:ahLst/>
              <a:cxnLst/>
              <a:rect r="r" b="b" t="t" l="l"/>
              <a:pathLst>
                <a:path h="2458891" w="2980473">
                  <a:moveTo>
                    <a:pt x="0" y="0"/>
                  </a:moveTo>
                  <a:lnTo>
                    <a:pt x="2980474" y="0"/>
                  </a:lnTo>
                  <a:lnTo>
                    <a:pt x="2980474" y="2458891"/>
                  </a:lnTo>
                  <a:lnTo>
                    <a:pt x="0" y="2458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51792" y="903326"/>
              <a:ext cx="5147973" cy="1853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50"/>
                </a:lnSpc>
              </a:pPr>
              <a:r>
                <a:rPr lang="en-US" sz="5357" spc="-316">
                  <a:solidFill>
                    <a:srgbClr val="263F6B"/>
                  </a:solidFill>
                  <a:latin typeface="Montserrat Ultra-Bold Italics"/>
                </a:rPr>
                <a:t>SOCIAL CAPITAL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99442" y="4158785"/>
            <a:ext cx="4394467" cy="2289467"/>
            <a:chOff x="0" y="0"/>
            <a:chExt cx="5859289" cy="305262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760064"/>
              <a:ext cx="5859289" cy="2292559"/>
              <a:chOff x="0" y="0"/>
              <a:chExt cx="1687841" cy="660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8784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687841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713950" y="-19050"/>
              <a:ext cx="4431389" cy="574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2"/>
                </a:lnSpc>
              </a:pPr>
              <a:r>
                <a:rPr lang="en-US" sz="2793" spc="55">
                  <a:solidFill>
                    <a:srgbClr val="263F6B"/>
                  </a:solidFill>
                  <a:latin typeface="Montserrat Ultra-Bold"/>
                </a:rPr>
                <a:t>Upward Mobility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07660" y="1085665"/>
              <a:ext cx="4843969" cy="1693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4"/>
                </a:lnSpc>
              </a:pPr>
              <a:r>
                <a:rPr lang="en-US" sz="1474" spc="29">
                  <a:solidFill>
                    <a:srgbClr val="F4F4F4"/>
                  </a:solidFill>
                  <a:latin typeface="Montserrat"/>
                </a:rPr>
                <a:t>Ability of individuals or groups to improve their socioeconomic status or position in society over time, often through education, career advancement, or financial success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30400" y="0"/>
            <a:ext cx="3657600" cy="10306712"/>
            <a:chOff x="0" y="0"/>
            <a:chExt cx="963319" cy="27145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3319" cy="2714525"/>
            </a:xfrm>
            <a:custGeom>
              <a:avLst/>
              <a:gdLst/>
              <a:ahLst/>
              <a:cxnLst/>
              <a:rect r="r" b="b" t="t" l="l"/>
              <a:pathLst>
                <a:path h="2714525" w="963319">
                  <a:moveTo>
                    <a:pt x="0" y="0"/>
                  </a:moveTo>
                  <a:lnTo>
                    <a:pt x="963319" y="0"/>
                  </a:lnTo>
                  <a:lnTo>
                    <a:pt x="963319" y="2714525"/>
                  </a:lnTo>
                  <a:lnTo>
                    <a:pt x="0" y="2714525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47650"/>
              <a:ext cx="963319" cy="2962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111067" y="1613693"/>
            <a:ext cx="2696266" cy="1519968"/>
            <a:chOff x="0" y="0"/>
            <a:chExt cx="3595022" cy="202662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0"/>
              <a:ext cx="3595022" cy="2217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010"/>
                </a:lnSpc>
                <a:spcBef>
                  <a:spcPct val="0"/>
                </a:spcBef>
              </a:pPr>
              <a:r>
                <a:rPr lang="en-US" sz="10007" spc="200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284" y="1346640"/>
              <a:ext cx="3590738" cy="679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5"/>
                </a:lnSpc>
                <a:spcBef>
                  <a:spcPct val="0"/>
                </a:spcBef>
              </a:pPr>
              <a:r>
                <a:rPr lang="en-US" sz="3039" spc="60">
                  <a:solidFill>
                    <a:srgbClr val="FFFFFF"/>
                  </a:solidFill>
                  <a:latin typeface="Anton"/>
                </a:rPr>
                <a:t>Data Overview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171600" y="3617309"/>
            <a:ext cx="4394467" cy="2830943"/>
            <a:chOff x="0" y="0"/>
            <a:chExt cx="5859289" cy="377459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1482031"/>
              <a:ext cx="5859289" cy="2292559"/>
              <a:chOff x="0" y="0"/>
              <a:chExt cx="1687841" cy="660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8784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687841">
                    <a:moveTo>
                      <a:pt x="156338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535940"/>
                    </a:lnTo>
                    <a:cubicBezTo>
                      <a:pt x="1687841" y="604520"/>
                      <a:pt x="1631961" y="660400"/>
                      <a:pt x="1563381" y="660400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507660" y="1696123"/>
              <a:ext cx="4843969" cy="18262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4"/>
                </a:lnSpc>
              </a:pPr>
              <a:r>
                <a:rPr lang="en-US" sz="1574" spc="31">
                  <a:solidFill>
                    <a:srgbClr val="F4F4F4"/>
                  </a:solidFill>
                  <a:latin typeface="Montserrat"/>
                </a:rPr>
                <a:t>The extent to which people with different characteristics are friends with each other. This includes our main economic connectedness measure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507660" y="-19050"/>
              <a:ext cx="4843969" cy="1177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2"/>
                </a:lnSpc>
              </a:pPr>
              <a:r>
                <a:rPr lang="en-US" sz="2793" spc="55">
                  <a:solidFill>
                    <a:srgbClr val="263F6B"/>
                  </a:solidFill>
                  <a:latin typeface="Montserrat Ultra-Bold"/>
                </a:rPr>
                <a:t>Economic Connectedness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899398" y="4815602"/>
            <a:ext cx="10287000" cy="655796"/>
          </a:xfrm>
          <a:custGeom>
            <a:avLst/>
            <a:gdLst/>
            <a:ahLst/>
            <a:cxnLst/>
            <a:rect r="r" b="b" t="t" l="l"/>
            <a:pathLst>
              <a:path h="655796" w="10287000">
                <a:moveTo>
                  <a:pt x="0" y="0"/>
                </a:moveTo>
                <a:lnTo>
                  <a:pt x="10287000" y="0"/>
                </a:lnTo>
                <a:lnTo>
                  <a:pt x="10287000" y="655796"/>
                </a:lnTo>
                <a:lnTo>
                  <a:pt x="0" y="65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8232682" y="4826093"/>
            <a:ext cx="10309412" cy="657225"/>
          </a:xfrm>
          <a:custGeom>
            <a:avLst/>
            <a:gdLst/>
            <a:ahLst/>
            <a:cxnLst/>
            <a:rect r="r" b="b" t="t" l="l"/>
            <a:pathLst>
              <a:path h="657225" w="10309412">
                <a:moveTo>
                  <a:pt x="0" y="0"/>
                </a:moveTo>
                <a:lnTo>
                  <a:pt x="10309411" y="0"/>
                </a:lnTo>
                <a:lnTo>
                  <a:pt x="10309411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716000" y="3921"/>
            <a:ext cx="4572000" cy="10283079"/>
            <a:chOff x="0" y="0"/>
            <a:chExt cx="1204148" cy="27083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4148" cy="2708301"/>
            </a:xfrm>
            <a:custGeom>
              <a:avLst/>
              <a:gdLst/>
              <a:ahLst/>
              <a:cxnLst/>
              <a:rect r="r" b="b" t="t" l="l"/>
              <a:pathLst>
                <a:path h="2708301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08301"/>
                  </a:lnTo>
                  <a:lnTo>
                    <a:pt x="0" y="270830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47650"/>
              <a:ext cx="1204148" cy="2955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572000" y="3921"/>
            <a:ext cx="4572000" cy="10283079"/>
            <a:chOff x="0" y="0"/>
            <a:chExt cx="1204148" cy="27083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4148" cy="2708301"/>
            </a:xfrm>
            <a:custGeom>
              <a:avLst/>
              <a:gdLst/>
              <a:ahLst/>
              <a:cxnLst/>
              <a:rect r="r" b="b" t="t" l="l"/>
              <a:pathLst>
                <a:path h="2708301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08301"/>
                  </a:lnTo>
                  <a:lnTo>
                    <a:pt x="0" y="270830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47650"/>
              <a:ext cx="1204148" cy="2955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400000">
            <a:off x="3682127" y="4815602"/>
            <a:ext cx="10287000" cy="655796"/>
          </a:xfrm>
          <a:custGeom>
            <a:avLst/>
            <a:gdLst/>
            <a:ahLst/>
            <a:cxnLst/>
            <a:rect r="r" b="b" t="t" l="l"/>
            <a:pathLst>
              <a:path h="655796" w="10287000">
                <a:moveTo>
                  <a:pt x="0" y="0"/>
                </a:moveTo>
                <a:lnTo>
                  <a:pt x="10287000" y="0"/>
                </a:lnTo>
                <a:lnTo>
                  <a:pt x="10287000" y="655796"/>
                </a:lnTo>
                <a:lnTo>
                  <a:pt x="0" y="65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52675" y="4124986"/>
            <a:ext cx="3633355" cy="2048233"/>
            <a:chOff x="0" y="0"/>
            <a:chExt cx="4844473" cy="273097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47650"/>
              <a:ext cx="4844473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773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FFFFFF"/>
                  </a:solidFill>
                  <a:latin typeface="Anton"/>
                </a:rPr>
                <a:t>Data Overview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4972" y="4124986"/>
            <a:ext cx="3657600" cy="2048233"/>
            <a:chOff x="0" y="0"/>
            <a:chExt cx="4876800" cy="27309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47650"/>
              <a:ext cx="4844473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8100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FFFFFF"/>
                  </a:solidFill>
                  <a:latin typeface="Anton"/>
                </a:rPr>
                <a:t>Insights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063243" y="4124986"/>
            <a:ext cx="3877514" cy="2048233"/>
            <a:chOff x="0" y="0"/>
            <a:chExt cx="5170019" cy="273097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47650"/>
              <a:ext cx="5135748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263F6B">
                      <a:alpha val="74902"/>
                    </a:srgbClr>
                  </a:solidFill>
                  <a:latin typeface="Adirek Sans Bold Italics"/>
                </a:rPr>
                <a:t>04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0391" y="1828314"/>
              <a:ext cx="5129628" cy="858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5"/>
                </a:lnSpc>
                <a:spcBef>
                  <a:spcPct val="0"/>
                </a:spcBef>
              </a:pPr>
              <a:r>
                <a:rPr lang="en-US" sz="3896" spc="77">
                  <a:solidFill>
                    <a:srgbClr val="263F6B"/>
                  </a:solidFill>
                  <a:latin typeface="Anton"/>
                </a:rPr>
                <a:t>Recommendations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903447" y="4124986"/>
            <a:ext cx="3657600" cy="2048233"/>
            <a:chOff x="0" y="0"/>
            <a:chExt cx="4876800" cy="273097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263F6B"/>
                  </a:solidFill>
                  <a:latin typeface="Anton"/>
                </a:rPr>
                <a:t>Methodology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247650"/>
              <a:ext cx="4876800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263F6B">
                      <a:alpha val="74902"/>
                    </a:srgbClr>
                  </a:solidFill>
                  <a:latin typeface="Adirek Sans Bold Italics"/>
                </a:rPr>
                <a:t>02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726348" y="5922707"/>
            <a:ext cx="511382" cy="51138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5484" y="6809379"/>
            <a:ext cx="4113110" cy="2903329"/>
            <a:chOff x="0" y="0"/>
            <a:chExt cx="1500474" cy="10591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006465" y="2702647"/>
            <a:ext cx="4113110" cy="2903329"/>
            <a:chOff x="0" y="0"/>
            <a:chExt cx="1500474" cy="10591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168426" y="2702647"/>
            <a:ext cx="4113110" cy="2903329"/>
            <a:chOff x="0" y="0"/>
            <a:chExt cx="1500474" cy="10591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807329" y="5922707"/>
            <a:ext cx="511382" cy="51138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969290" y="5922707"/>
            <a:ext cx="511382" cy="51138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888309" y="5922707"/>
            <a:ext cx="511382" cy="511382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087445" y="6809379"/>
            <a:ext cx="4113110" cy="2903329"/>
            <a:chOff x="0" y="0"/>
            <a:chExt cx="1500474" cy="10591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050270" y="5922707"/>
            <a:ext cx="511382" cy="511382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249406" y="6809379"/>
            <a:ext cx="4113110" cy="2903329"/>
            <a:chOff x="0" y="0"/>
            <a:chExt cx="1500474" cy="10591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925484" y="2146609"/>
            <a:ext cx="1971199" cy="2007702"/>
          </a:xfrm>
          <a:custGeom>
            <a:avLst/>
            <a:gdLst/>
            <a:ahLst/>
            <a:cxnLst/>
            <a:rect r="r" b="b" t="t" l="l"/>
            <a:pathLst>
              <a:path h="2007702" w="1971199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561652" y="1510881"/>
            <a:ext cx="1579438" cy="1608687"/>
          </a:xfrm>
          <a:custGeom>
            <a:avLst/>
            <a:gdLst/>
            <a:ahLst/>
            <a:cxnLst/>
            <a:rect r="r" b="b" t="t" l="l"/>
            <a:pathLst>
              <a:path h="1608687" w="1579438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864399" y="4316564"/>
            <a:ext cx="646089" cy="658053"/>
          </a:xfrm>
          <a:custGeom>
            <a:avLst/>
            <a:gdLst/>
            <a:ahLst/>
            <a:cxnLst/>
            <a:rect r="r" b="b" t="t" l="l"/>
            <a:pathLst>
              <a:path h="658053" w="646089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61478" y="7110364"/>
            <a:ext cx="3241123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Data Understanding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42458" y="2895730"/>
            <a:ext cx="3241123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Data Preprocessing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04419" y="3100518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Results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5956" y="7993014"/>
            <a:ext cx="3372167" cy="121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38">
                <a:solidFill>
                  <a:srgbClr val="FFFFFF"/>
                </a:solidFill>
                <a:latin typeface="Montserrat"/>
              </a:rPr>
              <a:t>What is social capital? What is economic connectedness? How does it affect upward mobility?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442458" y="3779520"/>
            <a:ext cx="3241123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spc="42">
                <a:solidFill>
                  <a:srgbClr val="FFFFFF"/>
                </a:solidFill>
                <a:latin typeface="Montserrat"/>
              </a:rPr>
              <a:t>Handling missing values, dropping specific columns, finding target variable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604419" y="3568314"/>
            <a:ext cx="3241123" cy="182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0"/>
              </a:lnSpc>
            </a:pPr>
            <a:r>
              <a:rPr lang="en-US" sz="1900" spc="38">
                <a:solidFill>
                  <a:srgbClr val="FFFFFF"/>
                </a:solidFill>
                <a:latin typeface="Montserrat"/>
              </a:rPr>
              <a:t>Using machine learning and visualization to demonstrate to correlation between connectedness and upward mobility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523439" y="7110364"/>
            <a:ext cx="3241123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Model Development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523439" y="7983489"/>
            <a:ext cx="3241123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spc="42">
                <a:solidFill>
                  <a:srgbClr val="FFFFFF"/>
                </a:solidFill>
                <a:latin typeface="Montserrat"/>
              </a:rPr>
              <a:t>Using Linear Regression Model to analyze target variable within county dataset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85399" y="7207250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Recommendation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85399" y="7819390"/>
            <a:ext cx="3241123" cy="143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200" spc="44">
                <a:solidFill>
                  <a:srgbClr val="FFFFFF"/>
                </a:solidFill>
                <a:latin typeface="Montserrat"/>
              </a:rPr>
              <a:t>Solutions to maximize connectedness and improve upward mobility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631098" y="1209675"/>
            <a:ext cx="14018125" cy="109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7"/>
              </a:lnSpc>
            </a:pPr>
            <a:r>
              <a:rPr lang="en-US" sz="8395" spc="-495">
                <a:solidFill>
                  <a:srgbClr val="263F6B"/>
                </a:solidFill>
                <a:latin typeface="Montserrat Ultra-Bold Italics"/>
              </a:rPr>
              <a:t>: ROADMAP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4006465" y="755441"/>
            <a:ext cx="2698032" cy="1510881"/>
            <a:chOff x="0" y="0"/>
            <a:chExt cx="3597376" cy="2014508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1338191"/>
              <a:ext cx="3569272" cy="676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30"/>
                </a:lnSpc>
                <a:spcBef>
                  <a:spcPct val="0"/>
                </a:spcBef>
              </a:pPr>
              <a:r>
                <a:rPr lang="en-US" sz="3021" spc="60">
                  <a:solidFill>
                    <a:srgbClr val="263F6B"/>
                  </a:solidFill>
                  <a:latin typeface="Anton"/>
                </a:rPr>
                <a:t>Methodology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-190500"/>
              <a:ext cx="3597376" cy="2205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27"/>
                </a:lnSpc>
                <a:spcBef>
                  <a:spcPct val="0"/>
                </a:spcBef>
              </a:pPr>
              <a:r>
                <a:rPr lang="en-US" sz="9947" spc="198">
                  <a:solidFill>
                    <a:srgbClr val="263F6B">
                      <a:alpha val="74902"/>
                    </a:srgbClr>
                  </a:solidFill>
                  <a:latin typeface="Adirek Sans Bold Italics"/>
                </a:rPr>
                <a:t>02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70760" y="3921"/>
            <a:ext cx="4572000" cy="10306712"/>
            <a:chOff x="0" y="0"/>
            <a:chExt cx="1204148" cy="27145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4148" cy="2714525"/>
            </a:xfrm>
            <a:custGeom>
              <a:avLst/>
              <a:gdLst/>
              <a:ahLst/>
              <a:cxnLst/>
              <a:rect r="r" b="b" t="t" l="l"/>
              <a:pathLst>
                <a:path h="2714525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14525"/>
                  </a:lnTo>
                  <a:lnTo>
                    <a:pt x="0" y="2714525"/>
                  </a:lnTo>
                  <a:close/>
                </a:path>
              </a:pathLst>
            </a:custGeom>
            <a:solidFill>
              <a:srgbClr val="263F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47650"/>
              <a:ext cx="1204148" cy="2962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400000">
            <a:off x="-899398" y="4815602"/>
            <a:ext cx="10287000" cy="655796"/>
          </a:xfrm>
          <a:custGeom>
            <a:avLst/>
            <a:gdLst/>
            <a:ahLst/>
            <a:cxnLst/>
            <a:rect r="r" b="b" t="t" l="l"/>
            <a:pathLst>
              <a:path h="655796" w="10287000">
                <a:moveTo>
                  <a:pt x="0" y="0"/>
                </a:moveTo>
                <a:lnTo>
                  <a:pt x="10287000" y="0"/>
                </a:lnTo>
                <a:lnTo>
                  <a:pt x="10287000" y="655796"/>
                </a:lnTo>
                <a:lnTo>
                  <a:pt x="0" y="65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8232682" y="4826093"/>
            <a:ext cx="10309412" cy="657225"/>
          </a:xfrm>
          <a:custGeom>
            <a:avLst/>
            <a:gdLst/>
            <a:ahLst/>
            <a:cxnLst/>
            <a:rect r="r" b="b" t="t" l="l"/>
            <a:pathLst>
              <a:path h="657225" w="10309412">
                <a:moveTo>
                  <a:pt x="0" y="0"/>
                </a:moveTo>
                <a:lnTo>
                  <a:pt x="10309411" y="0"/>
                </a:lnTo>
                <a:lnTo>
                  <a:pt x="10309411" y="657225"/>
                </a:lnTo>
                <a:lnTo>
                  <a:pt x="0" y="657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716000" y="3921"/>
            <a:ext cx="4572000" cy="10283079"/>
            <a:chOff x="0" y="0"/>
            <a:chExt cx="1204148" cy="27083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4148" cy="2708301"/>
            </a:xfrm>
            <a:custGeom>
              <a:avLst/>
              <a:gdLst/>
              <a:ahLst/>
              <a:cxnLst/>
              <a:rect r="r" b="b" t="t" l="l"/>
              <a:pathLst>
                <a:path h="2708301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08301"/>
                  </a:lnTo>
                  <a:lnTo>
                    <a:pt x="0" y="270830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47650"/>
              <a:ext cx="1204148" cy="2955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72000" y="3921"/>
            <a:ext cx="4572000" cy="10283079"/>
            <a:chOff x="0" y="0"/>
            <a:chExt cx="1204148" cy="27083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4148" cy="2708301"/>
            </a:xfrm>
            <a:custGeom>
              <a:avLst/>
              <a:gdLst/>
              <a:ahLst/>
              <a:cxnLst/>
              <a:rect r="r" b="b" t="t" l="l"/>
              <a:pathLst>
                <a:path h="2708301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08301"/>
                  </a:lnTo>
                  <a:lnTo>
                    <a:pt x="0" y="270830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47650"/>
              <a:ext cx="1204148" cy="2955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24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5400000">
            <a:off x="3682127" y="4815602"/>
            <a:ext cx="10287000" cy="655796"/>
          </a:xfrm>
          <a:custGeom>
            <a:avLst/>
            <a:gdLst/>
            <a:ahLst/>
            <a:cxnLst/>
            <a:rect r="r" b="b" t="t" l="l"/>
            <a:pathLst>
              <a:path h="655796" w="10287000">
                <a:moveTo>
                  <a:pt x="0" y="0"/>
                </a:moveTo>
                <a:lnTo>
                  <a:pt x="10287000" y="0"/>
                </a:lnTo>
                <a:lnTo>
                  <a:pt x="10287000" y="655796"/>
                </a:lnTo>
                <a:lnTo>
                  <a:pt x="0" y="65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52675" y="4124986"/>
            <a:ext cx="3633355" cy="2048233"/>
            <a:chOff x="0" y="0"/>
            <a:chExt cx="4844473" cy="27309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47650"/>
              <a:ext cx="4844473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773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FFFFFF"/>
                  </a:solidFill>
                  <a:latin typeface="Anton"/>
                </a:rPr>
                <a:t>Data Overview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03447" y="4124986"/>
            <a:ext cx="3657600" cy="2048233"/>
            <a:chOff x="0" y="0"/>
            <a:chExt cx="4876800" cy="273097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263F6B"/>
                  </a:solidFill>
                  <a:latin typeface="Anton"/>
                </a:rPr>
                <a:t>Methodology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247650"/>
              <a:ext cx="4876800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263F6B">
                      <a:alpha val="74902"/>
                    </a:srgbClr>
                  </a:solidFill>
                  <a:latin typeface="Adirek Sans Bold Italics"/>
                </a:rPr>
                <a:t>02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84972" y="4124986"/>
            <a:ext cx="3657600" cy="2048233"/>
            <a:chOff x="0" y="0"/>
            <a:chExt cx="4876800" cy="273097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47650"/>
              <a:ext cx="4844473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FFFFFF">
                      <a:alpha val="74902"/>
                    </a:srgbClr>
                  </a:solidFill>
                  <a:latin typeface="Adirek Sans Bold Italics"/>
                </a:rPr>
                <a:t>03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8100" y="1828314"/>
              <a:ext cx="4838700" cy="9026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spc="81">
                  <a:solidFill>
                    <a:srgbClr val="FFFFFF"/>
                  </a:solidFill>
                  <a:latin typeface="Anton"/>
                </a:rPr>
                <a:t>Insights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063243" y="4124986"/>
            <a:ext cx="3877514" cy="2048233"/>
            <a:chOff x="0" y="0"/>
            <a:chExt cx="5170019" cy="273097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47650"/>
              <a:ext cx="5135748" cy="2978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80"/>
                </a:lnSpc>
                <a:spcBef>
                  <a:spcPct val="0"/>
                </a:spcBef>
              </a:pPr>
              <a:r>
                <a:rPr lang="en-US" sz="13485" spc="269">
                  <a:solidFill>
                    <a:srgbClr val="263F6B">
                      <a:alpha val="74902"/>
                    </a:srgbClr>
                  </a:solidFill>
                  <a:latin typeface="Adirek Sans Bold Italics"/>
                </a:rPr>
                <a:t>04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0391" y="1828314"/>
              <a:ext cx="5129628" cy="858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5"/>
                </a:lnSpc>
                <a:spcBef>
                  <a:spcPct val="0"/>
                </a:spcBef>
              </a:pPr>
              <a:r>
                <a:rPr lang="en-US" sz="3896" spc="77">
                  <a:solidFill>
                    <a:srgbClr val="263F6B"/>
                  </a:solidFill>
                  <a:latin typeface="Anton"/>
                </a:rPr>
                <a:t>Recommendations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DAF6HXfOdDA</dc:identifier>
  <dcterms:modified xsi:type="dcterms:W3CDTF">2011-08-01T06:04:30Z</dcterms:modified>
  <cp:revision>1</cp:revision>
  <dc:title>social capital</dc:title>
</cp:coreProperties>
</file>